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76" r:id="rId3"/>
    <p:sldId id="269" r:id="rId4"/>
    <p:sldId id="270" r:id="rId5"/>
    <p:sldId id="277" r:id="rId6"/>
    <p:sldId id="279" r:id="rId7"/>
    <p:sldId id="280" r:id="rId8"/>
    <p:sldId id="287" r:id="rId9"/>
    <p:sldId id="298" r:id="rId10"/>
    <p:sldId id="299" r:id="rId11"/>
    <p:sldId id="300" r:id="rId12"/>
    <p:sldId id="293" r:id="rId13"/>
    <p:sldId id="281" r:id="rId14"/>
    <p:sldId id="282" r:id="rId15"/>
    <p:sldId id="258" r:id="rId16"/>
    <p:sldId id="302" r:id="rId17"/>
    <p:sldId id="297" r:id="rId18"/>
    <p:sldId id="303" r:id="rId19"/>
    <p:sldId id="308" r:id="rId20"/>
    <p:sldId id="304" r:id="rId21"/>
    <p:sldId id="307" r:id="rId22"/>
    <p:sldId id="296" r:id="rId2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2" autoAdjust="0"/>
    <p:restoredTop sz="86435" autoAdjust="0"/>
  </p:normalViewPr>
  <p:slideViewPr>
    <p:cSldViewPr>
      <p:cViewPr>
        <p:scale>
          <a:sx n="66" d="100"/>
          <a:sy n="66" d="100"/>
        </p:scale>
        <p:origin x="-792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8DBFE-B4F9-44F2-9EB0-92DC4EC0F484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FF6ED-BD67-4564-B87F-8AB0ADF2B9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0952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6142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3461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269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7" name="Retângu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t-BR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1745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8" name="Retângulo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1" name="Retângulo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295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8778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154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3737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066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093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9302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898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C2C5085-0508-4DDB-8D65-B42E3C6D4AE0}" type="datetimeFigureOut">
              <a:rPr lang="pt-BR" smtClean="0"/>
              <a:t>21/10/2013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samultimedia.esa.int/docs/esa-x-1819eng.pdf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77416" y="845307"/>
            <a:ext cx="3766584" cy="2101949"/>
          </a:xfrm>
        </p:spPr>
        <p:txBody>
          <a:bodyPr>
            <a:normAutofit/>
          </a:bodyPr>
          <a:lstStyle/>
          <a:p>
            <a:r>
              <a:rPr lang="pt-BR" sz="5400" b="1" dirty="0" smtClean="0"/>
              <a:t>Cálculo Numérico</a:t>
            </a:r>
            <a:endParaRPr lang="pt-BR" sz="5400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75050" y="2809903"/>
            <a:ext cx="3461446" cy="1008112"/>
          </a:xfrm>
        </p:spPr>
        <p:txBody>
          <a:bodyPr>
            <a:normAutofit fontScale="77500" lnSpcReduction="20000"/>
          </a:bodyPr>
          <a:lstStyle/>
          <a:p>
            <a:r>
              <a:rPr lang="pt-BR" dirty="0" smtClean="0"/>
              <a:t>Prof. Guilherme Amorim</a:t>
            </a:r>
          </a:p>
          <a:p>
            <a:r>
              <a:rPr lang="pt-BR" sz="2400" dirty="0" smtClean="0"/>
              <a:t>22/10/2013</a:t>
            </a:r>
          </a:p>
        </p:txBody>
      </p:sp>
      <p:pic>
        <p:nvPicPr>
          <p:cNvPr id="4" name="Picture 2" descr="http://2.bp.blogspot.com/_yQmQ1ZvYAok/TURnKzi4rwI/AAAAAAAACCA/0g_EUtfpqPc/s1600/digi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5359026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3779912" y="4797152"/>
            <a:ext cx="5233908" cy="1050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 smtClean="0"/>
              <a:t>Aula 1 – Apresentação</a:t>
            </a:r>
            <a:endParaRPr lang="pt-BR" sz="3600" b="1" dirty="0"/>
          </a:p>
        </p:txBody>
      </p:sp>
      <p:pic>
        <p:nvPicPr>
          <p:cNvPr id="2052" name="Picture 4" descr="http://siep.ifpe.edu.br/tamc/wp-content/uploads/2012/11/cin+uf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32" y="4435988"/>
            <a:ext cx="3422134" cy="191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7797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3068960"/>
            <a:ext cx="8153400" cy="990600"/>
          </a:xfrm>
        </p:spPr>
        <p:txBody>
          <a:bodyPr>
            <a:noAutofit/>
          </a:bodyPr>
          <a:lstStyle/>
          <a:p>
            <a:pPr algn="ctr"/>
            <a:r>
              <a:rPr lang="pt-BR" sz="5400" b="1" dirty="0" smtClean="0">
                <a:solidFill>
                  <a:schemeClr val="tx1"/>
                </a:solidFill>
              </a:rPr>
              <a:t>Que outra forma teríamos de resolver esse problema?</a:t>
            </a:r>
            <a:endParaRPr lang="pt-BR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84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15816" y="938430"/>
            <a:ext cx="5760640" cy="1143000"/>
          </a:xfrm>
        </p:spPr>
        <p:txBody>
          <a:bodyPr>
            <a:noAutofit/>
          </a:bodyPr>
          <a:lstStyle/>
          <a:p>
            <a:r>
              <a:rPr lang="pt-BR" sz="4800" b="1" dirty="0" smtClean="0"/>
              <a:t>Contínuo</a:t>
            </a:r>
            <a:r>
              <a:rPr lang="pt-BR" sz="4800" b="1" baseline="0" dirty="0" smtClean="0"/>
              <a:t> ---&gt; Discreto</a:t>
            </a:r>
            <a:endParaRPr lang="pt-BR" sz="4800" b="1" dirty="0"/>
          </a:p>
        </p:txBody>
      </p:sp>
      <p:pic>
        <p:nvPicPr>
          <p:cNvPr id="4" name="Picture 2" descr="http://2.bp.blogspot.com/_yQmQ1ZvYAok/TURnKzi4rwI/AAAAAAAACCA/0g_EUtfpqPc/s1600/digi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" y="734638"/>
            <a:ext cx="2475317" cy="155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49" y="2420888"/>
            <a:ext cx="4752528" cy="413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18362"/>
            <a:ext cx="4944969" cy="391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6084168" y="2285222"/>
            <a:ext cx="2808312" cy="3880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 smtClean="0"/>
              <a:t>Consideramos retângulos como aproximações...</a:t>
            </a:r>
          </a:p>
        </p:txBody>
      </p:sp>
    </p:spTree>
    <p:extLst>
      <p:ext uri="{BB962C8B-B14F-4D97-AF65-F5344CB8AC3E}">
        <p14:creationId xmlns:p14="http://schemas.microsoft.com/office/powerpoint/2010/main" val="335469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download.ultradownloads.com.br/wallpaper/116430_Papel-de-Parede-Jarro-de-barro_1280x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61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home.strw.leidenuniv.nl/~sifon/python-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85184"/>
            <a:ext cx="3434483" cy="1489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SciPy Websi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442" y="5461020"/>
            <a:ext cx="2143125" cy="5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matplotli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773" y="5461587"/>
            <a:ext cx="2816465" cy="51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848439"/>
            <a:ext cx="8229600" cy="1143000"/>
          </a:xfrm>
        </p:spPr>
        <p:txBody>
          <a:bodyPr>
            <a:normAutofit/>
          </a:bodyPr>
          <a:lstStyle/>
          <a:p>
            <a:r>
              <a:rPr lang="pt-BR" sz="6600" b="1" dirty="0" smtClean="0">
                <a:solidFill>
                  <a:srgbClr val="FFFF00"/>
                </a:solidFill>
              </a:rPr>
              <a:t>na prática...</a:t>
            </a:r>
            <a:endParaRPr lang="pt-BR" sz="6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770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rmAutofit/>
          </a:bodyPr>
          <a:lstStyle/>
          <a:p>
            <a:r>
              <a:rPr lang="pt-BR" sz="6600" b="1" dirty="0" smtClean="0">
                <a:solidFill>
                  <a:schemeClr val="tx2">
                    <a:lumMod val="50000"/>
                  </a:schemeClr>
                </a:solidFill>
              </a:rPr>
              <a:t>Resultados...</a:t>
            </a:r>
            <a:endParaRPr lang="pt-BR" sz="6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684037"/>
              </p:ext>
            </p:extLst>
          </p:nvPr>
        </p:nvGraphicFramePr>
        <p:xfrm>
          <a:off x="899592" y="1556792"/>
          <a:ext cx="7200800" cy="5013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/>
                <a:gridCol w="3600400"/>
              </a:tblGrid>
              <a:tr h="626699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Número</a:t>
                      </a:r>
                      <a:r>
                        <a:rPr lang="pt-BR" sz="2400" baseline="0" dirty="0" smtClean="0"/>
                        <a:t> de intervalos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Valor aproximado</a:t>
                      </a:r>
                      <a:endParaRPr lang="pt-BR" sz="2400" dirty="0"/>
                    </a:p>
                  </a:txBody>
                  <a:tcPr/>
                </a:tc>
              </a:tr>
              <a:tr h="626699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5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45,48</a:t>
                      </a:r>
                      <a:endParaRPr lang="pt-BR" sz="2400" dirty="0"/>
                    </a:p>
                  </a:txBody>
                  <a:tcPr/>
                </a:tc>
              </a:tr>
              <a:tr h="626699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42,195</a:t>
                      </a:r>
                      <a:endParaRPr lang="pt-BR" sz="2400" dirty="0"/>
                    </a:p>
                  </a:txBody>
                  <a:tcPr/>
                </a:tc>
              </a:tr>
              <a:tr h="626699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30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40,055</a:t>
                      </a:r>
                      <a:endParaRPr lang="pt-BR" sz="2400" dirty="0"/>
                    </a:p>
                  </a:txBody>
                  <a:tcPr/>
                </a:tc>
              </a:tr>
              <a:tr h="626699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100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39,31545</a:t>
                      </a:r>
                      <a:endParaRPr lang="pt-BR" sz="2400" dirty="0"/>
                    </a:p>
                  </a:txBody>
                  <a:tcPr/>
                </a:tc>
              </a:tr>
              <a:tr h="626699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1000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39,0315045</a:t>
                      </a:r>
                      <a:endParaRPr lang="pt-BR" sz="2400" dirty="0"/>
                    </a:p>
                  </a:txBody>
                  <a:tcPr/>
                </a:tc>
              </a:tr>
              <a:tr h="626699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5000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39,00630018</a:t>
                      </a:r>
                      <a:endParaRPr lang="pt-BR" sz="2400" dirty="0"/>
                    </a:p>
                  </a:txBody>
                  <a:tcPr/>
                </a:tc>
              </a:tr>
              <a:tr h="626699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10000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 smtClean="0"/>
                        <a:t>39,003150045</a:t>
                      </a:r>
                      <a:endParaRPr lang="pt-BR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197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844824"/>
            <a:ext cx="8496944" cy="1143000"/>
          </a:xfrm>
        </p:spPr>
        <p:txBody>
          <a:bodyPr>
            <a:noAutofit/>
          </a:bodyPr>
          <a:lstStyle/>
          <a:p>
            <a:r>
              <a:rPr lang="pt-BR" b="1" dirty="0" smtClean="0">
                <a:solidFill>
                  <a:srgbClr val="006600"/>
                </a:solidFill>
              </a:rPr>
              <a:t>Cálculo</a:t>
            </a:r>
            <a:r>
              <a:rPr lang="pt-BR" b="1" baseline="0" dirty="0" smtClean="0">
                <a:solidFill>
                  <a:srgbClr val="006600"/>
                </a:solidFill>
              </a:rPr>
              <a:t> Numérico trabalha com aproximações</a:t>
            </a:r>
            <a:endParaRPr lang="pt-BR" b="1" dirty="0">
              <a:solidFill>
                <a:srgbClr val="0066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5841219"/>
            <a:ext cx="8229600" cy="828141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“Tecnicamente </a:t>
            </a:r>
            <a:r>
              <a:rPr lang="pt-BR" b="1" dirty="0" smtClean="0">
                <a:solidFill>
                  <a:srgbClr val="FF0000"/>
                </a:solidFill>
              </a:rPr>
              <a:t>errado</a:t>
            </a:r>
            <a:r>
              <a:rPr lang="pt-BR" dirty="0" smtClean="0"/>
              <a:t>” mas bom o suficiente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228" y="3377696"/>
            <a:ext cx="2267808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036" y="3377696"/>
            <a:ext cx="2266220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67059"/>
            <a:ext cx="2237606" cy="245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284119"/>
            <a:ext cx="2339751" cy="255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2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1772816"/>
            <a:ext cx="8153400" cy="1656184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E se podemos resolver analiticamente, por que resolver numericamente???</a:t>
            </a:r>
            <a:endParaRPr lang="pt-BR" dirty="0"/>
          </a:p>
        </p:txBody>
      </p: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611560" y="3717032"/>
            <a:ext cx="7940748" cy="13681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 smtClean="0"/>
              <a:t>E se a primitiva não puder se calculada algebricamente ou não for definida em alguns pontos?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31110"/>
            <a:ext cx="2880320" cy="939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25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que veremos neste curso?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69160"/>
          </a:xfrm>
        </p:spPr>
        <p:txBody>
          <a:bodyPr>
            <a:normAutofit/>
          </a:bodyPr>
          <a:lstStyle/>
          <a:p>
            <a:r>
              <a:rPr lang="pt-BR" dirty="0" smtClean="0"/>
              <a:t>Resolução de problemas matemáticos através de métodos numéricos.</a:t>
            </a:r>
          </a:p>
          <a:p>
            <a:r>
              <a:rPr lang="pt-BR" dirty="0" smtClean="0"/>
              <a:t>Que problemas?</a:t>
            </a:r>
          </a:p>
          <a:p>
            <a:pPr lvl="1"/>
            <a:r>
              <a:rPr lang="pt-BR" dirty="0" smtClean="0"/>
              <a:t>Zeros de função</a:t>
            </a:r>
          </a:p>
          <a:p>
            <a:pPr lvl="1"/>
            <a:r>
              <a:rPr lang="pt-BR" dirty="0" smtClean="0"/>
              <a:t>Sistemas de Equações Lineares</a:t>
            </a:r>
          </a:p>
          <a:p>
            <a:pPr lvl="1"/>
            <a:r>
              <a:rPr lang="pt-BR" dirty="0" smtClean="0"/>
              <a:t>Ajustamento</a:t>
            </a:r>
          </a:p>
          <a:p>
            <a:pPr lvl="1"/>
            <a:r>
              <a:rPr lang="pt-BR" dirty="0" smtClean="0"/>
              <a:t>Interpolação</a:t>
            </a:r>
          </a:p>
          <a:p>
            <a:pPr lvl="1"/>
            <a:r>
              <a:rPr lang="pt-BR" dirty="0" smtClean="0"/>
              <a:t>Integração</a:t>
            </a:r>
            <a:r>
              <a:rPr lang="pt-BR" baseline="0" dirty="0" smtClean="0"/>
              <a:t> Numérica</a:t>
            </a:r>
          </a:p>
          <a:p>
            <a:r>
              <a:rPr lang="pt-BR" dirty="0" smtClean="0"/>
              <a:t>E por onde começamos?</a:t>
            </a:r>
          </a:p>
          <a:p>
            <a:pPr lvl="1"/>
            <a:r>
              <a:rPr lang="pt-BR" dirty="0" smtClean="0"/>
              <a:t>Representação de número no computador.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3539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Referência Bibliográfica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3432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427984" y="1600200"/>
            <a:ext cx="4338064" cy="5069160"/>
          </a:xfrm>
        </p:spPr>
        <p:txBody>
          <a:bodyPr>
            <a:normAutofit/>
          </a:bodyPr>
          <a:lstStyle/>
          <a:p>
            <a:r>
              <a:rPr lang="pt-BR" dirty="0" smtClean="0"/>
              <a:t>Veremos os capítulos 1a 6 do livro.</a:t>
            </a:r>
          </a:p>
          <a:p>
            <a:r>
              <a:rPr lang="pt-BR" dirty="0" smtClean="0"/>
              <a:t>Vendido na Editora Universitária por R$ 20,00</a:t>
            </a:r>
          </a:p>
        </p:txBody>
      </p:sp>
    </p:spTree>
    <p:extLst>
      <p:ext uri="{BB962C8B-B14F-4D97-AF65-F5344CB8AC3E}">
        <p14:creationId xmlns:p14="http://schemas.microsoft.com/office/powerpoint/2010/main" val="297047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Referências</a:t>
            </a:r>
            <a:r>
              <a:rPr lang="pt-BR" baseline="0" dirty="0" smtClean="0"/>
              <a:t> complementares</a:t>
            </a:r>
            <a:endParaRPr lang="pt-BR" dirty="0"/>
          </a:p>
        </p:txBody>
      </p:sp>
      <p:pic>
        <p:nvPicPr>
          <p:cNvPr id="4" name="Picture 2" descr="http://www.livrosdobem.com/imagem/index/1863669/G/calculo_numerico_aspectos_teoricos_e_computacionais_ruggie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3528392" cy="49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12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Avaliação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3 provas</a:t>
            </a:r>
          </a:p>
          <a:p>
            <a:pPr lvl="1"/>
            <a:r>
              <a:rPr lang="pt-BR" dirty="0" smtClean="0"/>
              <a:t>Cap. 1 e 2</a:t>
            </a:r>
          </a:p>
          <a:p>
            <a:pPr lvl="1"/>
            <a:r>
              <a:rPr lang="pt-BR" dirty="0" smtClean="0"/>
              <a:t>Cap. 3 e 4</a:t>
            </a:r>
          </a:p>
          <a:p>
            <a:pPr lvl="1"/>
            <a:r>
              <a:rPr lang="pt-BR" dirty="0" smtClean="0"/>
              <a:t>Cap. 5 e 6</a:t>
            </a:r>
          </a:p>
          <a:p>
            <a:r>
              <a:rPr lang="pt-BR" dirty="0" smtClean="0"/>
              <a:t>1 Projeto</a:t>
            </a:r>
          </a:p>
        </p:txBody>
      </p:sp>
    </p:spTree>
    <p:extLst>
      <p:ext uri="{BB962C8B-B14F-4D97-AF65-F5344CB8AC3E}">
        <p14:creationId xmlns:p14="http://schemas.microsoft.com/office/powerpoint/2010/main" val="214863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nger video of 'Ariane 5' Rocket first launch failure--explo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043608" y="1116419"/>
            <a:ext cx="6696744" cy="502255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8229600" cy="841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</a:rPr>
              <a:t>Ariane 5 (4/6/1996)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92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Sobre o Projeto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Grupo de no máximo 5 pessoas</a:t>
            </a:r>
          </a:p>
          <a:p>
            <a:r>
              <a:rPr lang="pt-BR" dirty="0" smtClean="0"/>
              <a:t>Como será avaliado?</a:t>
            </a:r>
          </a:p>
          <a:p>
            <a:pPr lvl="1"/>
            <a:r>
              <a:rPr lang="pt-BR" dirty="0" smtClean="0"/>
              <a:t>50% apresentação</a:t>
            </a:r>
          </a:p>
          <a:p>
            <a:pPr lvl="1"/>
            <a:r>
              <a:rPr lang="pt-BR" dirty="0" smtClean="0"/>
              <a:t>25% código</a:t>
            </a:r>
          </a:p>
          <a:p>
            <a:pPr lvl="1"/>
            <a:r>
              <a:rPr lang="pt-BR" dirty="0" smtClean="0"/>
              <a:t>25% relatório</a:t>
            </a:r>
          </a:p>
          <a:p>
            <a:r>
              <a:rPr lang="pt-BR" dirty="0"/>
              <a:t>Vale 45% da terceira prova</a:t>
            </a:r>
          </a:p>
          <a:p>
            <a:r>
              <a:rPr lang="pt-BR" dirty="0" smtClean="0"/>
              <a:t>Importante: A segunda chamada substituirá umas das provas, mas não o projeto.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40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paranormaloldpueblo.com/wp-content/uploads/2011/10/QuestionMa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3714750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77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1"/>
            <a:ext cx="704159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335" y="1268760"/>
            <a:ext cx="7041590" cy="124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36911"/>
            <a:ext cx="3579566" cy="398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5292080" y="648000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 smtClean="0">
                <a:hlinkClick r:id="rId5"/>
              </a:rPr>
              <a:t>http://esamultimedia.esa.int/docs/esa-x-1819eng.pdf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72983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1"/>
            <a:ext cx="704159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335" y="1268760"/>
            <a:ext cx="7041590" cy="124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57" y="2636912"/>
            <a:ext cx="4820350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7" y="3779598"/>
            <a:ext cx="8522765" cy="216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ipse 5"/>
          <p:cNvSpPr/>
          <p:nvPr/>
        </p:nvSpPr>
        <p:spPr>
          <a:xfrm>
            <a:off x="1979712" y="4005064"/>
            <a:ext cx="5328592" cy="6120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5007107" y="6177915"/>
            <a:ext cx="2331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Cálculo </a:t>
            </a:r>
            <a:r>
              <a:rPr lang="pt-BR" sz="2000" b="1" dirty="0" smtClean="0">
                <a:solidFill>
                  <a:srgbClr val="FF0000"/>
                </a:solidFill>
              </a:rPr>
              <a:t>Numérico....</a:t>
            </a:r>
            <a:endParaRPr lang="pt-BR" sz="2000" b="1" dirty="0">
              <a:solidFill>
                <a:srgbClr val="FF0000"/>
              </a:solidFill>
            </a:endParaRPr>
          </a:p>
        </p:txBody>
      </p:sp>
      <p:cxnSp>
        <p:nvCxnSpPr>
          <p:cNvPr id="9" name="Conector de seta reta 8"/>
          <p:cNvCxnSpPr/>
          <p:nvPr/>
        </p:nvCxnSpPr>
        <p:spPr>
          <a:xfrm>
            <a:off x="5130383" y="4617132"/>
            <a:ext cx="953785" cy="156078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46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0" y="1805473"/>
            <a:ext cx="3970784" cy="3312368"/>
          </a:xfrm>
        </p:spPr>
        <p:txBody>
          <a:bodyPr>
            <a:noAutofit/>
          </a:bodyPr>
          <a:lstStyle/>
          <a:p>
            <a:r>
              <a:rPr lang="pt-BR" sz="5400" b="1" dirty="0" smtClean="0"/>
              <a:t>OK... Mas e o que é o Cálculo Numérico</a:t>
            </a:r>
            <a:r>
              <a:rPr lang="pt-BR" sz="5400" b="1" baseline="0" dirty="0" smtClean="0"/>
              <a:t>?</a:t>
            </a:r>
            <a:endParaRPr lang="pt-BR" sz="54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248472" cy="488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82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468052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pt-BR" sz="4400" b="1" dirty="0" smtClean="0">
                <a:solidFill>
                  <a:schemeClr val="bg1"/>
                </a:solidFill>
              </a:rPr>
              <a:t>Conjunto de </a:t>
            </a:r>
            <a:r>
              <a:rPr lang="pt-BR" sz="6600" b="1" dirty="0" smtClean="0">
                <a:solidFill>
                  <a:srgbClr val="FF0000"/>
                </a:solidFill>
              </a:rPr>
              <a:t>métodos</a:t>
            </a:r>
            <a:r>
              <a:rPr lang="pt-BR" sz="5400" b="1" baseline="0" dirty="0" smtClean="0">
                <a:solidFill>
                  <a:schemeClr val="bg1"/>
                </a:solidFill>
              </a:rPr>
              <a:t> </a:t>
            </a:r>
            <a:r>
              <a:rPr lang="pt-BR" sz="4400" b="1" baseline="0" dirty="0" smtClean="0">
                <a:solidFill>
                  <a:schemeClr val="bg1"/>
                </a:solidFill>
              </a:rPr>
              <a:t>utilizados para obtenção do resultado de </a:t>
            </a:r>
            <a:r>
              <a:rPr lang="pt-BR" sz="6600" b="1" baseline="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problemas</a:t>
            </a:r>
            <a:r>
              <a:rPr lang="pt-BR" sz="6600" b="1" baseline="0" dirty="0" smtClean="0">
                <a:solidFill>
                  <a:schemeClr val="bg1"/>
                </a:solidFill>
              </a:rPr>
              <a:t> </a:t>
            </a:r>
            <a:r>
              <a:rPr lang="pt-BR" sz="4400" b="1" baseline="0" dirty="0" smtClean="0">
                <a:solidFill>
                  <a:schemeClr val="bg1"/>
                </a:solidFill>
              </a:rPr>
              <a:t>matemáticos através de </a:t>
            </a:r>
            <a:r>
              <a:rPr lang="pt-BR" sz="7200" b="1" baseline="0" dirty="0" smtClean="0">
                <a:solidFill>
                  <a:srgbClr val="FFFF00"/>
                </a:solidFill>
              </a:rPr>
              <a:t>aproximações</a:t>
            </a:r>
            <a:r>
              <a:rPr lang="pt-BR" sz="4400" b="1" baseline="0" dirty="0" smtClean="0">
                <a:solidFill>
                  <a:schemeClr val="bg1"/>
                </a:solidFill>
              </a:rPr>
              <a:t>.</a:t>
            </a:r>
            <a:endParaRPr lang="pt-BR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70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-34663" y="-14560"/>
            <a:ext cx="4860031" cy="32112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07504" y="4253026"/>
            <a:ext cx="194421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Problema Físico</a:t>
            </a:r>
            <a:endParaRPr lang="pt-BR" sz="2400" b="1" dirty="0"/>
          </a:p>
        </p:txBody>
      </p:sp>
      <p:sp>
        <p:nvSpPr>
          <p:cNvPr id="5" name="Retângulo 4"/>
          <p:cNvSpPr/>
          <p:nvPr/>
        </p:nvSpPr>
        <p:spPr>
          <a:xfrm>
            <a:off x="3607992" y="4253026"/>
            <a:ext cx="194421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Modelo Matemático</a:t>
            </a:r>
            <a:endParaRPr lang="pt-BR" sz="2400" b="1" dirty="0"/>
          </a:p>
        </p:txBody>
      </p:sp>
      <p:sp>
        <p:nvSpPr>
          <p:cNvPr id="6" name="Retângulo 5"/>
          <p:cNvSpPr/>
          <p:nvPr/>
        </p:nvSpPr>
        <p:spPr>
          <a:xfrm>
            <a:off x="7020272" y="4253026"/>
            <a:ext cx="194421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/>
              <a:t>Solução</a:t>
            </a:r>
            <a:endParaRPr lang="pt-BR" sz="2400" b="1" dirty="0"/>
          </a:p>
        </p:txBody>
      </p:sp>
      <p:sp>
        <p:nvSpPr>
          <p:cNvPr id="7" name="Seta para a direita 6"/>
          <p:cNvSpPr/>
          <p:nvPr/>
        </p:nvSpPr>
        <p:spPr>
          <a:xfrm>
            <a:off x="2483768" y="4469050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b="1" dirty="0"/>
          </a:p>
        </p:txBody>
      </p:sp>
      <p:sp>
        <p:nvSpPr>
          <p:cNvPr id="8" name="Seta para a direita 7"/>
          <p:cNvSpPr/>
          <p:nvPr/>
        </p:nvSpPr>
        <p:spPr>
          <a:xfrm>
            <a:off x="5989113" y="4433046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b="1"/>
          </a:p>
        </p:txBody>
      </p:sp>
      <p:pic>
        <p:nvPicPr>
          <p:cNvPr id="2050" name="Picture 2" descr="http://2.bp.blogspot.com/-LUnAJsdhWqM/TzlOAkrENII/AAAAAAAATg4/ndScaLhuiks/s1600/Filosofia+qui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280" y="-14560"/>
            <a:ext cx="4283968" cy="321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2037206" y="4746040"/>
            <a:ext cx="1461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chemeClr val="tx2">
                    <a:lumMod val="50000"/>
                  </a:schemeClr>
                </a:solidFill>
              </a:rPr>
              <a:t>Modelagem</a:t>
            </a:r>
            <a:endParaRPr lang="pt-BR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5682020" y="4757082"/>
            <a:ext cx="1266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smtClean="0">
                <a:solidFill>
                  <a:schemeClr val="tx2">
                    <a:lumMod val="50000"/>
                  </a:schemeClr>
                </a:solidFill>
              </a:rPr>
              <a:t>Resolução</a:t>
            </a:r>
            <a:endParaRPr lang="pt-BR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240780" y="318096"/>
            <a:ext cx="4045036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 rtl="0">
              <a:spcBef>
                <a:spcPct val="0"/>
              </a:spcBef>
            </a:pPr>
            <a:r>
              <a:rPr lang="pt-BR" sz="2000" b="1" dirty="0" smtClean="0">
                <a:solidFill>
                  <a:schemeClr val="bg1"/>
                </a:solidFill>
              </a:rPr>
              <a:t>Conjunto de </a:t>
            </a:r>
            <a:r>
              <a:rPr lang="pt-BR" sz="3600" b="1" dirty="0" smtClean="0">
                <a:solidFill>
                  <a:srgbClr val="FF0000"/>
                </a:solidFill>
              </a:rPr>
              <a:t>métodos</a:t>
            </a:r>
            <a:r>
              <a:rPr lang="pt-BR" sz="2800" b="1" dirty="0" smtClean="0">
                <a:solidFill>
                  <a:schemeClr val="bg1"/>
                </a:solidFill>
              </a:rPr>
              <a:t> </a:t>
            </a:r>
            <a:r>
              <a:rPr lang="pt-BR" sz="2000" b="1" dirty="0" smtClean="0">
                <a:solidFill>
                  <a:schemeClr val="bg1"/>
                </a:solidFill>
              </a:rPr>
              <a:t>utilizados para obtenção do resultado de </a:t>
            </a:r>
            <a:r>
              <a:rPr lang="pt-BR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problemas</a:t>
            </a:r>
            <a:r>
              <a:rPr lang="pt-BR" sz="3600" b="1" dirty="0" smtClean="0">
                <a:solidFill>
                  <a:schemeClr val="bg1"/>
                </a:solidFill>
              </a:rPr>
              <a:t> </a:t>
            </a:r>
            <a:r>
              <a:rPr lang="pt-BR" sz="2000" b="1" dirty="0" smtClean="0">
                <a:solidFill>
                  <a:schemeClr val="bg1"/>
                </a:solidFill>
              </a:rPr>
              <a:t>matemáticos através de </a:t>
            </a:r>
            <a:r>
              <a:rPr lang="pt-BR" sz="4000" b="1" dirty="0" smtClean="0">
                <a:solidFill>
                  <a:srgbClr val="FFFF00"/>
                </a:solidFill>
              </a:rPr>
              <a:t>aproximações</a:t>
            </a:r>
            <a:r>
              <a:rPr lang="pt-BR" sz="2000" b="1" dirty="0" smtClean="0">
                <a:solidFill>
                  <a:schemeClr val="bg1"/>
                </a:solidFill>
              </a:rPr>
              <a:t>.</a:t>
            </a:r>
            <a:endParaRPr lang="pt-BR" sz="2000" b="1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80549" y="2296659"/>
            <a:ext cx="4335430" cy="850106"/>
          </a:xfrm>
          <a:solidFill>
            <a:schemeClr val="tx1">
              <a:alpha val="51000"/>
            </a:schemeClr>
          </a:solidFill>
        </p:spPr>
        <p:txBody>
          <a:bodyPr>
            <a:normAutofit/>
          </a:bodyPr>
          <a:lstStyle/>
          <a:p>
            <a:r>
              <a:rPr lang="pt-BR" sz="3200" b="1" dirty="0" smtClean="0">
                <a:solidFill>
                  <a:schemeClr val="bg1"/>
                </a:solidFill>
              </a:rPr>
              <a:t>Um pouco de filosofia...</a:t>
            </a:r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469254" y="5246171"/>
            <a:ext cx="365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sym typeface="Symbol"/>
              </a:rPr>
              <a:t></a:t>
            </a:r>
            <a:endParaRPr lang="pt-BR" sz="3200" b="1" dirty="0">
              <a:solidFill>
                <a:srgbClr val="FF0000"/>
              </a:solidFill>
            </a:endParaRPr>
          </a:p>
        </p:txBody>
      </p:sp>
      <p:sp>
        <p:nvSpPr>
          <p:cNvPr id="15" name="Seta para baixo 14"/>
          <p:cNvSpPr/>
          <p:nvPr/>
        </p:nvSpPr>
        <p:spPr>
          <a:xfrm>
            <a:off x="2623129" y="5144573"/>
            <a:ext cx="45719" cy="19292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6058238" y="5246171"/>
            <a:ext cx="365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0000"/>
                </a:solidFill>
                <a:sym typeface="Symbol"/>
              </a:rPr>
              <a:t></a:t>
            </a:r>
            <a:endParaRPr lang="pt-BR" sz="3200" b="1" dirty="0">
              <a:solidFill>
                <a:srgbClr val="FF0000"/>
              </a:solidFill>
            </a:endParaRPr>
          </a:p>
        </p:txBody>
      </p:sp>
      <p:sp>
        <p:nvSpPr>
          <p:cNvPr id="20" name="Seta para baixo 19"/>
          <p:cNvSpPr/>
          <p:nvPr/>
        </p:nvSpPr>
        <p:spPr>
          <a:xfrm>
            <a:off x="6212113" y="5144573"/>
            <a:ext cx="45719" cy="19292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6588224" y="5353395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  <a:sym typeface="Symbol"/>
              </a:rPr>
              <a:t>Conversão</a:t>
            </a:r>
          </a:p>
          <a:p>
            <a:r>
              <a:rPr lang="pt-BR" b="1" dirty="0" smtClean="0">
                <a:solidFill>
                  <a:srgbClr val="FF0000"/>
                </a:solidFill>
                <a:sym typeface="Symbol"/>
              </a:rPr>
              <a:t>Arredondamento</a:t>
            </a:r>
          </a:p>
          <a:p>
            <a:r>
              <a:rPr lang="pt-BR" b="1" dirty="0" smtClean="0">
                <a:solidFill>
                  <a:srgbClr val="FF0000"/>
                </a:solidFill>
                <a:sym typeface="Symbol"/>
              </a:rPr>
              <a:t>Truncamento</a:t>
            </a:r>
          </a:p>
          <a:p>
            <a:r>
              <a:rPr lang="pt-BR" b="1" dirty="0" smtClean="0">
                <a:solidFill>
                  <a:srgbClr val="FF0000"/>
                </a:solidFill>
                <a:sym typeface="Symbol"/>
              </a:rPr>
              <a:t>...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80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/>
      <p:bldP spid="11" grpId="0"/>
      <p:bldP spid="16" grpId="0"/>
      <p:bldP spid="15" grpId="0" animBg="1"/>
      <p:bldP spid="19" grpId="0"/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Exercício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Calcular a integral abaixo:</a:t>
            </a:r>
            <a:endParaRPr lang="pt-B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3753"/>
            <a:ext cx="3521536" cy="306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899592" y="2603753"/>
            <a:ext cx="2808964" cy="1340440"/>
            <a:chOff x="5364088" y="2564904"/>
            <a:chExt cx="2808964" cy="1340440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2564904"/>
              <a:ext cx="2556325" cy="1340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4927" y="2847295"/>
              <a:ext cx="238125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472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Resposta</a:t>
            </a:r>
            <a:endParaRPr lang="pt-BR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29000"/>
            <a:ext cx="2742159" cy="141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1043608" y="1711642"/>
            <a:ext cx="2808964" cy="1340440"/>
            <a:chOff x="5364088" y="2564904"/>
            <a:chExt cx="2808964" cy="1340440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2564904"/>
              <a:ext cx="2556325" cy="1340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4927" y="2847295"/>
              <a:ext cx="238125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66495"/>
            <a:ext cx="2232248" cy="102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204" y="5166611"/>
            <a:ext cx="939082" cy="773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30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o">
  <a:themeElements>
    <a:clrScheme name="Median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293</Words>
  <Application>Microsoft Office PowerPoint</Application>
  <PresentationFormat>Apresentação na tela (4:3)</PresentationFormat>
  <Paragraphs>78</Paragraphs>
  <Slides>21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slides</vt:lpstr>
      </vt:variant>
      <vt:variant>
        <vt:i4>21</vt:i4>
      </vt:variant>
    </vt:vector>
  </HeadingPairs>
  <TitlesOfParts>
    <vt:vector size="23" baseType="lpstr">
      <vt:lpstr>Tema do Office</vt:lpstr>
      <vt:lpstr>Mediano</vt:lpstr>
      <vt:lpstr>Cálculo Numérico</vt:lpstr>
      <vt:lpstr>Apresentação do PowerPoint</vt:lpstr>
      <vt:lpstr>Apresentação do PowerPoint</vt:lpstr>
      <vt:lpstr>Apresentação do PowerPoint</vt:lpstr>
      <vt:lpstr>OK... Mas e o que é o Cálculo Numérico?</vt:lpstr>
      <vt:lpstr>Conjunto de métodos utilizados para obtenção do resultado de problemas matemáticos através de aproximações.</vt:lpstr>
      <vt:lpstr>Um pouco de filosofia...</vt:lpstr>
      <vt:lpstr>Exercício</vt:lpstr>
      <vt:lpstr>Resposta</vt:lpstr>
      <vt:lpstr>Que outra forma teríamos de resolver esse problema?</vt:lpstr>
      <vt:lpstr>Contínuo ---&gt; Discreto</vt:lpstr>
      <vt:lpstr>na prática...</vt:lpstr>
      <vt:lpstr>Resultados...</vt:lpstr>
      <vt:lpstr>Cálculo Numérico trabalha com aproximações</vt:lpstr>
      <vt:lpstr>E se podemos resolver analiticamente, por que resolver numericamente???</vt:lpstr>
      <vt:lpstr>O que veremos neste curso?</vt:lpstr>
      <vt:lpstr>Referência Bibliográfica</vt:lpstr>
      <vt:lpstr>Referências complementares</vt:lpstr>
      <vt:lpstr>Avaliação</vt:lpstr>
      <vt:lpstr>Sobre o Projeto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que é Cálculo Numérico?</dc:title>
  <dc:creator>Guilherme</dc:creator>
  <cp:lastModifiedBy>Guilherme</cp:lastModifiedBy>
  <cp:revision>52</cp:revision>
  <dcterms:created xsi:type="dcterms:W3CDTF">2013-05-23T18:15:36Z</dcterms:created>
  <dcterms:modified xsi:type="dcterms:W3CDTF">2013-10-21T18:50:58Z</dcterms:modified>
</cp:coreProperties>
</file>